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96" r:id="rId4"/>
    <p:sldId id="290" r:id="rId5"/>
    <p:sldId id="291" r:id="rId6"/>
    <p:sldId id="293" r:id="rId7"/>
    <p:sldId id="292" r:id="rId8"/>
    <p:sldId id="294" r:id="rId9"/>
    <p:sldId id="295" r:id="rId10"/>
  </p:sldIdLst>
  <p:sldSz cx="12192000" cy="6858000"/>
  <p:notesSz cx="6819900" cy="99187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-120" y="-7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spc="3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284B-174B-4C97-BA71-1C6DD32EE57B}" type="datetime1">
              <a:rPr lang="de-DE" smtClean="0"/>
              <a:t>25.11.2019</a:t>
            </a:fld>
            <a:endParaRPr lang="de-D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Vorlesung BGB AT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D9215-F844-45D9-9E46-C9407CDE74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2871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00D7-11A8-4889-BA7B-D6D7B75C241E}" type="datetime1">
              <a:rPr lang="de-DE" smtClean="0"/>
              <a:t>25.11.2019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Vorlesung BGB AT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D9215-F844-45D9-9E46-C9407CDE7445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9188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61F3C-0EE6-4705-AC1E-9B1211BA0199}" type="datetime1">
              <a:rPr lang="de-DE" smtClean="0"/>
              <a:t>25.11.2019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Vorlesung BGB AT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D9215-F844-45D9-9E46-C9407CDE7445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19738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spc="3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284B-174B-4C97-BA71-1C6DD32EE57B}" type="datetime1">
              <a:rPr lang="de-DE" smtClean="0">
                <a:solidFill>
                  <a:srgbClr val="1CADE4">
                    <a:lumMod val="40000"/>
                    <a:lumOff val="60000"/>
                  </a:srgbClr>
                </a:solidFill>
              </a:rPr>
              <a:pPr/>
              <a:t>25.11.2019</a:t>
            </a:fld>
            <a:endParaRPr lang="de-DE">
              <a:solidFill>
                <a:srgbClr val="1CADE4">
                  <a:lumMod val="40000"/>
                  <a:lumOff val="6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rgbClr val="1CADE4">
                    <a:lumMod val="40000"/>
                    <a:lumOff val="60000"/>
                  </a:srgbClr>
                </a:solidFill>
              </a:rPr>
              <a:t>Vorlesung BGB AT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D9215-F844-45D9-9E46-C9407CDE7445}" type="slidenum">
              <a:rPr lang="de-DE" smtClean="0">
                <a:solidFill>
                  <a:srgbClr val="1CADE4">
                    <a:lumMod val="60000"/>
                    <a:lumOff val="40000"/>
                  </a:srgbClr>
                </a:solidFill>
              </a:rPr>
              <a:pPr/>
              <a:t>‹Nr.›</a:t>
            </a:fld>
            <a:endParaRPr lang="de-DE">
              <a:solidFill>
                <a:srgbClr val="1CADE4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3153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4224E-ED4F-4835-AE6E-F89325D91A7D}" type="datetime1">
              <a:rPr lang="de-DE" smtClean="0">
                <a:solidFill>
                  <a:srgbClr val="1CADE4">
                    <a:lumMod val="40000"/>
                    <a:lumOff val="60000"/>
                  </a:srgbClr>
                </a:solidFill>
              </a:rPr>
              <a:pPr/>
              <a:t>25.11.2019</a:t>
            </a:fld>
            <a:endParaRPr lang="de-DE">
              <a:solidFill>
                <a:srgbClr val="1CADE4">
                  <a:lumMod val="40000"/>
                  <a:lumOff val="6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rgbClr val="1CADE4">
                    <a:lumMod val="40000"/>
                    <a:lumOff val="60000"/>
                  </a:srgbClr>
                </a:solidFill>
              </a:rPr>
              <a:t>Vorlesung BGB AT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D9215-F844-45D9-9E46-C9407CDE7445}" type="slidenum">
              <a:rPr lang="de-DE" smtClean="0">
                <a:solidFill>
                  <a:srgbClr val="1CADE4">
                    <a:lumMod val="60000"/>
                    <a:lumOff val="40000"/>
                  </a:srgbClr>
                </a:solidFill>
              </a:rPr>
              <a:pPr/>
              <a:t>‹Nr.›</a:t>
            </a:fld>
            <a:endParaRPr lang="de-DE">
              <a:solidFill>
                <a:srgbClr val="1CADE4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04375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 spc="3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8750B-BF0E-47CB-B75A-A4AAAD50181E}" type="datetime1">
              <a:rPr lang="de-DE" smtClean="0">
                <a:solidFill>
                  <a:srgbClr val="1CADE4">
                    <a:lumMod val="40000"/>
                    <a:lumOff val="60000"/>
                  </a:srgbClr>
                </a:solidFill>
              </a:rPr>
              <a:pPr/>
              <a:t>25.11.2019</a:t>
            </a:fld>
            <a:endParaRPr lang="de-DE">
              <a:solidFill>
                <a:srgbClr val="1CADE4">
                  <a:lumMod val="40000"/>
                  <a:lumOff val="6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rgbClr val="1CADE4">
                    <a:lumMod val="40000"/>
                    <a:lumOff val="60000"/>
                  </a:srgbClr>
                </a:solidFill>
              </a:rPr>
              <a:t>Vorlesung BGB AT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D9215-F844-45D9-9E46-C9407CDE7445}" type="slidenum">
              <a:rPr lang="de-DE" smtClean="0">
                <a:solidFill>
                  <a:srgbClr val="1CADE4">
                    <a:lumMod val="60000"/>
                    <a:lumOff val="40000"/>
                  </a:srgbClr>
                </a:solidFill>
              </a:rPr>
              <a:pPr/>
              <a:t>‹Nr.›</a:t>
            </a:fld>
            <a:endParaRPr lang="de-DE">
              <a:solidFill>
                <a:srgbClr val="1CADE4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09261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CFB22-D8BD-4864-A6BC-670F8A317E9E}" type="datetime1">
              <a:rPr lang="de-DE" smtClean="0">
                <a:solidFill>
                  <a:srgbClr val="1CADE4">
                    <a:lumMod val="40000"/>
                    <a:lumOff val="60000"/>
                  </a:srgbClr>
                </a:solidFill>
              </a:rPr>
              <a:pPr/>
              <a:t>25.11.2019</a:t>
            </a:fld>
            <a:endParaRPr lang="de-DE">
              <a:solidFill>
                <a:srgbClr val="1CADE4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rgbClr val="1CADE4">
                    <a:lumMod val="40000"/>
                    <a:lumOff val="60000"/>
                  </a:srgbClr>
                </a:solidFill>
              </a:rPr>
              <a:t>Vorlesung BGB AT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D9215-F844-45D9-9E46-C9407CDE7445}" type="slidenum">
              <a:rPr lang="de-DE" smtClean="0">
                <a:solidFill>
                  <a:srgbClr val="1CADE4">
                    <a:lumMod val="60000"/>
                    <a:lumOff val="40000"/>
                  </a:srgbClr>
                </a:solidFill>
              </a:rPr>
              <a:pPr/>
              <a:t>‹Nr.›</a:t>
            </a:fld>
            <a:endParaRPr lang="de-DE">
              <a:solidFill>
                <a:srgbClr val="1CADE4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99733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BBAA6-76BC-46DB-B0A3-62803A41C874}" type="datetime1">
              <a:rPr lang="de-DE" smtClean="0">
                <a:solidFill>
                  <a:srgbClr val="1CADE4">
                    <a:lumMod val="40000"/>
                    <a:lumOff val="60000"/>
                  </a:srgbClr>
                </a:solidFill>
              </a:rPr>
              <a:pPr/>
              <a:t>25.11.2019</a:t>
            </a:fld>
            <a:endParaRPr lang="de-DE">
              <a:solidFill>
                <a:srgbClr val="1CADE4">
                  <a:lumMod val="40000"/>
                  <a:lumOff val="6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rgbClr val="1CADE4">
                    <a:lumMod val="40000"/>
                    <a:lumOff val="60000"/>
                  </a:srgbClr>
                </a:solidFill>
              </a:rPr>
              <a:t>Vorlesung BGB AT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D9215-F844-45D9-9E46-C9407CDE7445}" type="slidenum">
              <a:rPr lang="de-DE" smtClean="0">
                <a:solidFill>
                  <a:srgbClr val="1CADE4">
                    <a:lumMod val="60000"/>
                    <a:lumOff val="40000"/>
                  </a:srgbClr>
                </a:solidFill>
              </a:rPr>
              <a:pPr/>
              <a:t>‹Nr.›</a:t>
            </a:fld>
            <a:endParaRPr lang="de-DE">
              <a:solidFill>
                <a:srgbClr val="1CADE4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82781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BD91D-BB05-464A-8115-B311FE05589A}" type="datetime1">
              <a:rPr lang="de-DE" smtClean="0">
                <a:solidFill>
                  <a:srgbClr val="1CADE4">
                    <a:lumMod val="40000"/>
                    <a:lumOff val="60000"/>
                  </a:srgbClr>
                </a:solidFill>
              </a:rPr>
              <a:pPr/>
              <a:t>25.11.2019</a:t>
            </a:fld>
            <a:endParaRPr lang="de-DE">
              <a:solidFill>
                <a:srgbClr val="1CADE4">
                  <a:lumMod val="40000"/>
                  <a:lumOff val="6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rgbClr val="1CADE4">
                    <a:lumMod val="40000"/>
                    <a:lumOff val="60000"/>
                  </a:srgbClr>
                </a:solidFill>
              </a:rPr>
              <a:t>Vorlesung BGB AT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D9215-F844-45D9-9E46-C9407CDE7445}" type="slidenum">
              <a:rPr lang="de-DE" smtClean="0">
                <a:solidFill>
                  <a:srgbClr val="1CADE4">
                    <a:lumMod val="60000"/>
                    <a:lumOff val="40000"/>
                  </a:srgbClr>
                </a:solidFill>
              </a:rPr>
              <a:pPr/>
              <a:t>‹Nr.›</a:t>
            </a:fld>
            <a:endParaRPr lang="de-DE">
              <a:solidFill>
                <a:srgbClr val="1CADE4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87440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E84E9-E79E-451E-AAE6-6C62251EEB7B}" type="datetime1">
              <a:rPr lang="de-DE" smtClean="0">
                <a:solidFill>
                  <a:srgbClr val="1CADE4">
                    <a:lumMod val="40000"/>
                    <a:lumOff val="60000"/>
                  </a:srgbClr>
                </a:solidFill>
              </a:rPr>
              <a:pPr/>
              <a:t>25.11.2019</a:t>
            </a:fld>
            <a:endParaRPr lang="de-DE">
              <a:solidFill>
                <a:srgbClr val="1CADE4">
                  <a:lumMod val="40000"/>
                  <a:lumOff val="6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rgbClr val="1CADE4">
                    <a:lumMod val="40000"/>
                    <a:lumOff val="60000"/>
                  </a:srgbClr>
                </a:solidFill>
              </a:rPr>
              <a:t>Vorlesung BGB 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D9215-F844-45D9-9E46-C9407CDE7445}" type="slidenum">
              <a:rPr lang="de-DE" smtClean="0">
                <a:solidFill>
                  <a:srgbClr val="1CADE4">
                    <a:lumMod val="60000"/>
                    <a:lumOff val="40000"/>
                  </a:srgbClr>
                </a:solidFill>
              </a:rPr>
              <a:pPr/>
              <a:t>‹Nr.›</a:t>
            </a:fld>
            <a:endParaRPr lang="de-DE">
              <a:solidFill>
                <a:srgbClr val="1CADE4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60444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2800" b="1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C93A-6FDF-4217-941F-7454EFADC628}" type="datetime1">
              <a:rPr lang="de-DE" smtClean="0">
                <a:solidFill>
                  <a:srgbClr val="1CADE4">
                    <a:lumMod val="40000"/>
                    <a:lumOff val="60000"/>
                  </a:srgbClr>
                </a:solidFill>
              </a:rPr>
              <a:pPr/>
              <a:t>25.11.2019</a:t>
            </a:fld>
            <a:endParaRPr lang="de-DE">
              <a:solidFill>
                <a:srgbClr val="1CADE4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rgbClr val="1CADE4">
                    <a:lumMod val="40000"/>
                    <a:lumOff val="60000"/>
                  </a:srgbClr>
                </a:solidFill>
              </a:rPr>
              <a:t>Vorlesung BGB AT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D9215-F844-45D9-9E46-C9407CDE7445}" type="slidenum">
              <a:rPr lang="de-DE" smtClean="0">
                <a:solidFill>
                  <a:srgbClr val="1CADE4">
                    <a:lumMod val="60000"/>
                    <a:lumOff val="40000"/>
                  </a:srgbClr>
                </a:solidFill>
              </a:rPr>
              <a:pPr/>
              <a:t>‹Nr.›</a:t>
            </a:fld>
            <a:endParaRPr lang="de-DE">
              <a:solidFill>
                <a:srgbClr val="1CADE4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013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4224E-ED4F-4835-AE6E-F89325D91A7D}" type="datetime1">
              <a:rPr lang="de-DE" smtClean="0"/>
              <a:t>25.11.2019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Vorlesung BGB AT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D9215-F844-45D9-9E46-C9407CDE7445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865942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141E9-8355-4973-81ED-25B74F7D2539}" type="datetime1">
              <a:rPr lang="de-DE" smtClean="0">
                <a:solidFill>
                  <a:srgbClr val="1CADE4">
                    <a:lumMod val="40000"/>
                    <a:lumOff val="60000"/>
                  </a:srgbClr>
                </a:solidFill>
              </a:rPr>
              <a:pPr/>
              <a:t>25.11.2019</a:t>
            </a:fld>
            <a:endParaRPr lang="de-DE">
              <a:solidFill>
                <a:srgbClr val="1CADE4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rgbClr val="1CADE4">
                    <a:lumMod val="40000"/>
                    <a:lumOff val="60000"/>
                  </a:srgbClr>
                </a:solidFill>
              </a:rPr>
              <a:t>Vorlesung BGB AT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D9215-F844-45D9-9E46-C9407CDE7445}" type="slidenum">
              <a:rPr lang="de-DE" smtClean="0">
                <a:solidFill>
                  <a:srgbClr val="1CADE4">
                    <a:lumMod val="60000"/>
                    <a:lumOff val="40000"/>
                  </a:srgbClr>
                </a:solidFill>
              </a:rPr>
              <a:pPr/>
              <a:t>‹Nr.›</a:t>
            </a:fld>
            <a:endParaRPr lang="de-DE">
              <a:solidFill>
                <a:srgbClr val="1CADE4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8785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00D7-11A8-4889-BA7B-D6D7B75C241E}" type="datetime1">
              <a:rPr lang="de-DE" smtClean="0">
                <a:solidFill>
                  <a:srgbClr val="1CADE4">
                    <a:lumMod val="40000"/>
                    <a:lumOff val="60000"/>
                  </a:srgbClr>
                </a:solidFill>
              </a:rPr>
              <a:pPr/>
              <a:t>25.11.2019</a:t>
            </a:fld>
            <a:endParaRPr lang="de-DE">
              <a:solidFill>
                <a:srgbClr val="1CADE4">
                  <a:lumMod val="40000"/>
                  <a:lumOff val="6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rgbClr val="1CADE4">
                    <a:lumMod val="40000"/>
                    <a:lumOff val="60000"/>
                  </a:srgbClr>
                </a:solidFill>
              </a:rPr>
              <a:t>Vorlesung BGB AT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D9215-F844-45D9-9E46-C9407CDE7445}" type="slidenum">
              <a:rPr lang="de-DE" smtClean="0">
                <a:solidFill>
                  <a:srgbClr val="1CADE4">
                    <a:lumMod val="60000"/>
                    <a:lumOff val="40000"/>
                  </a:srgbClr>
                </a:solidFill>
              </a:rPr>
              <a:pPr/>
              <a:t>‹Nr.›</a:t>
            </a:fld>
            <a:endParaRPr lang="de-DE">
              <a:solidFill>
                <a:srgbClr val="1CADE4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805293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61F3C-0EE6-4705-AC1E-9B1211BA0199}" type="datetime1">
              <a:rPr lang="de-DE" smtClean="0">
                <a:solidFill>
                  <a:srgbClr val="1CADE4">
                    <a:lumMod val="40000"/>
                    <a:lumOff val="60000"/>
                  </a:srgbClr>
                </a:solidFill>
              </a:rPr>
              <a:pPr/>
              <a:t>25.11.2019</a:t>
            </a:fld>
            <a:endParaRPr lang="de-DE">
              <a:solidFill>
                <a:srgbClr val="1CADE4">
                  <a:lumMod val="40000"/>
                  <a:lumOff val="6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rgbClr val="1CADE4">
                    <a:lumMod val="40000"/>
                    <a:lumOff val="60000"/>
                  </a:srgbClr>
                </a:solidFill>
              </a:rPr>
              <a:t>Vorlesung BGB AT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D9215-F844-45D9-9E46-C9407CDE7445}" type="slidenum">
              <a:rPr lang="de-DE" smtClean="0">
                <a:solidFill>
                  <a:srgbClr val="1CADE4">
                    <a:lumMod val="60000"/>
                    <a:lumOff val="40000"/>
                  </a:srgbClr>
                </a:solidFill>
              </a:rPr>
              <a:pPr/>
              <a:t>‹Nr.›</a:t>
            </a:fld>
            <a:endParaRPr lang="de-DE">
              <a:solidFill>
                <a:srgbClr val="1CADE4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07268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 spc="3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8750B-BF0E-47CB-B75A-A4AAAD50181E}" type="datetime1">
              <a:rPr lang="de-DE" smtClean="0"/>
              <a:t>25.11.2019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Vorlesung BGB AT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D9215-F844-45D9-9E46-C9407CDE7445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04904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CFB22-D8BD-4864-A6BC-670F8A317E9E}" type="datetime1">
              <a:rPr lang="de-DE" smtClean="0"/>
              <a:t>25.11.2019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Vorlesung BGB AT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D9215-F844-45D9-9E46-C9407CDE7445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74239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BBAA6-76BC-46DB-B0A3-62803A41C874}" type="datetime1">
              <a:rPr lang="de-DE" smtClean="0"/>
              <a:t>25.11.2019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Vorlesung BGB AT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D9215-F844-45D9-9E46-C9407CDE7445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74709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BD91D-BB05-464A-8115-B311FE05589A}" type="datetime1">
              <a:rPr lang="de-DE" smtClean="0"/>
              <a:t>25.11.2019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Vorlesung BGB AT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D9215-F844-45D9-9E46-C9407CDE7445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89856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E84E9-E79E-451E-AAE6-6C62251EEB7B}" type="datetime1">
              <a:rPr lang="de-DE" smtClean="0"/>
              <a:t>25.11.2019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Vorlesung BGB 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D9215-F844-45D9-9E46-C9407CDE7445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67617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2800" b="1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C93A-6FDF-4217-941F-7454EFADC628}" type="datetime1">
              <a:rPr lang="de-DE" smtClean="0"/>
              <a:t>25.11.2019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Vorlesung BGB AT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D9215-F844-45D9-9E46-C9407CDE74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1827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141E9-8355-4973-81ED-25B74F7D2539}" type="datetime1">
              <a:rPr lang="de-DE" smtClean="0"/>
              <a:t>25.11.2019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Vorlesung BGB AT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D9215-F844-45D9-9E46-C9407CDE74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6339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1397124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23DDFC52-536B-4516-9D01-3678DAA5F934}" type="datetime1">
              <a:rPr lang="de-DE" smtClean="0"/>
              <a:t>25.11.2019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de-DE"/>
              <a:t>Vorlesung BGB AT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fld id="{9E5D9215-F844-45D9-9E46-C9407CDE74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4094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2000" kern="1200" spc="1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1397124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defTabSz="457200"/>
            <a:fld id="{23DDFC52-536B-4516-9D01-3678DAA5F934}" type="datetime1">
              <a:rPr lang="de-DE" smtClean="0">
                <a:solidFill>
                  <a:srgbClr val="1CADE4">
                    <a:lumMod val="40000"/>
                    <a:lumOff val="60000"/>
                  </a:srgbClr>
                </a:solidFill>
              </a:rPr>
              <a:pPr defTabSz="457200"/>
              <a:t>25.11.2019</a:t>
            </a:fld>
            <a:endParaRPr lang="de-DE">
              <a:solidFill>
                <a:srgbClr val="1CADE4">
                  <a:lumMod val="40000"/>
                  <a:lumOff val="6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defTabSz="457200"/>
            <a:r>
              <a:rPr lang="de-DE">
                <a:solidFill>
                  <a:srgbClr val="1CADE4">
                    <a:lumMod val="40000"/>
                    <a:lumOff val="60000"/>
                  </a:srgbClr>
                </a:solidFill>
              </a:rPr>
              <a:t>Vorlesung BGB AT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defTabSz="457200"/>
            <a:fld id="{9E5D9215-F844-45D9-9E46-C9407CDE7445}" type="slidenum">
              <a:rPr lang="de-DE" smtClean="0">
                <a:solidFill>
                  <a:srgbClr val="1CADE4">
                    <a:lumMod val="60000"/>
                    <a:lumOff val="40000"/>
                  </a:srgbClr>
                </a:solidFill>
              </a:rPr>
              <a:pPr defTabSz="457200"/>
              <a:t>‹Nr.›</a:t>
            </a:fld>
            <a:endParaRPr lang="de-DE">
              <a:solidFill>
                <a:srgbClr val="1CADE4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568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2000" kern="1200" spc="1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61872" y="441157"/>
            <a:ext cx="10809812" cy="2458453"/>
          </a:xfrm>
        </p:spPr>
        <p:txBody>
          <a:bodyPr>
            <a:normAutofit fontScale="90000"/>
          </a:bodyPr>
          <a:lstStyle/>
          <a:p>
            <a:r>
              <a:rPr lang="de-DE" dirty="0"/>
              <a:t>Herzlich Willkommen zur Vorlesung BGB AT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Lehrstuhl </a:t>
            </a:r>
            <a:r>
              <a:rPr lang="en-US" dirty="0" err="1"/>
              <a:t>für</a:t>
            </a:r>
            <a:r>
              <a:rPr lang="en-US" dirty="0"/>
              <a:t> </a:t>
            </a:r>
            <a:r>
              <a:rPr lang="en-US" dirty="0" err="1"/>
              <a:t>Bürgerliches</a:t>
            </a:r>
            <a:r>
              <a:rPr lang="en-US" dirty="0"/>
              <a:t> </a:t>
            </a:r>
            <a:r>
              <a:rPr lang="en-US" dirty="0" err="1"/>
              <a:t>Recht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 err="1"/>
              <a:t>Römisches</a:t>
            </a:r>
            <a:r>
              <a:rPr lang="en-US" dirty="0"/>
              <a:t> </a:t>
            </a:r>
            <a:r>
              <a:rPr lang="en-US" dirty="0" err="1"/>
              <a:t>Recht</a:t>
            </a:r>
            <a:r>
              <a:rPr lang="en-US" dirty="0"/>
              <a:t> und </a:t>
            </a:r>
            <a:r>
              <a:rPr lang="en-US" dirty="0" err="1"/>
              <a:t>Antike</a:t>
            </a:r>
            <a:r>
              <a:rPr lang="en-US" dirty="0"/>
              <a:t> </a:t>
            </a:r>
            <a:r>
              <a:rPr lang="en-US" dirty="0" err="1"/>
              <a:t>Rechtsgeschichte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Prof. Dr. Hans-Dieter Spengler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1509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="" xmlns:a16="http://schemas.microsoft.com/office/drawing/2014/main" id="{9ABF9437-09D9-4E0F-8E0C-42D8F1A6D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rgbClr val="1CADE4">
                    <a:lumMod val="40000"/>
                    <a:lumOff val="60000"/>
                  </a:srgbClr>
                </a:solidFill>
              </a:rPr>
              <a:t>Vorlesung BGB AT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="" xmlns:a16="http://schemas.microsoft.com/office/drawing/2014/main" id="{DE764A88-6FCB-47A1-BB36-6324B361F03C}"/>
              </a:ext>
            </a:extLst>
          </p:cNvPr>
          <p:cNvSpPr/>
          <p:nvPr/>
        </p:nvSpPr>
        <p:spPr>
          <a:xfrm>
            <a:off x="487680" y="261278"/>
            <a:ext cx="10789920" cy="3426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lnSpc>
                <a:spcPct val="150000"/>
              </a:lnSpc>
              <a:spcAft>
                <a:spcPts val="800"/>
              </a:spcAft>
            </a:pP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Abwandlung:</a:t>
            </a:r>
            <a:r>
              <a:rPr lang="de-DE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Als sein Nachbar, Roberto Amarillo (R) von </a:t>
            </a:r>
            <a:r>
              <a:rPr lang="de-DE" sz="2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lang="de-DE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Interesse an einem Mischpult erfährt, tritt er an M heran und bietet ihm </a:t>
            </a:r>
            <a:r>
              <a:rPr lang="de-DE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sein </a:t>
            </a:r>
            <a:r>
              <a:rPr lang="de-DE" sz="2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Pioneer</a:t>
            </a:r>
            <a:r>
              <a:rPr lang="de-DE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DJM Tour-1 Mischpult an. Da er </a:t>
            </a:r>
            <a:r>
              <a:rPr lang="de-DE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</a:t>
            </a:r>
            <a:r>
              <a:rPr lang="de-DE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aktuell nicht benutzt, würde er </a:t>
            </a:r>
            <a:r>
              <a:rPr lang="de-DE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</a:t>
            </a:r>
            <a:r>
              <a:rPr lang="de-DE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 für 300 € für ein halbes Jahr verleihen. M ist damit sofort einverstanden, per Handschlag besiegeln sie den „geschlossenen Vertrag“. Der Vater des M, Arthur (A) unterstützt das Vorhaben des M und erklärt sich M gegenüber einverstanden, nachdem ihm M zufällig von „der Sache“ erzählt hatte. </a:t>
            </a:r>
            <a:r>
              <a:rPr lang="de-DE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Auch </a:t>
            </a:r>
            <a:r>
              <a:rPr lang="de-DE" sz="200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lang="de-DE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Mutter </a:t>
            </a:r>
            <a:r>
              <a:rPr lang="de-DE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Barbara (</a:t>
            </a:r>
            <a:r>
              <a:rPr lang="de-DE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ist, nachdem ihr M davon erzählt hat</a:t>
            </a:r>
            <a:r>
              <a:rPr lang="de-DE" sz="200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einverstanden.</a:t>
            </a:r>
            <a:endParaRPr lang="de-D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457200">
              <a:lnSpc>
                <a:spcPct val="150000"/>
              </a:lnSpc>
              <a:spcAft>
                <a:spcPts val="800"/>
              </a:spcAft>
            </a:pPr>
            <a:r>
              <a:rPr lang="de-DE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Frage: Wirksamer Vertrag?</a:t>
            </a:r>
            <a:endParaRPr lang="de-D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xplosion: 14 Zacken 4">
            <a:extLst>
              <a:ext uri="{FF2B5EF4-FFF2-40B4-BE49-F238E27FC236}">
                <a16:creationId xmlns="" xmlns:a16="http://schemas.microsoft.com/office/drawing/2014/main" id="{A876CEFC-AB7D-4451-9F09-D186084EC2BE}"/>
              </a:ext>
            </a:extLst>
          </p:cNvPr>
          <p:cNvSpPr/>
          <p:nvPr/>
        </p:nvSpPr>
        <p:spPr>
          <a:xfrm>
            <a:off x="3341596" y="3640152"/>
            <a:ext cx="4844461" cy="2599488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51253F82-4205-4F8E-80FF-F4AF258D4465}"/>
              </a:ext>
            </a:extLst>
          </p:cNvPr>
          <p:cNvSpPr txBox="1"/>
          <p:nvPr/>
        </p:nvSpPr>
        <p:spPr>
          <a:xfrm>
            <a:off x="4521607" y="4454795"/>
            <a:ext cx="3126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Hausaufgabe</a:t>
            </a:r>
            <a:r>
              <a:rPr lang="de-DE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41373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rrow.wav"/>
          </p:stSnd>
        </p:sndAc>
      </p:transition>
    </mc:Choice>
    <mc:Fallback xmlns="">
      <p:transition spd="slow">
        <p:sndAc>
          <p:stSnd>
            <p:snd r:embed="rId3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xmlns="" id="{334704E0-45A5-4B47-91E9-6640F95E5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>
                <a:ln>
                  <a:noFill/>
                </a:ln>
                <a:solidFill>
                  <a:srgbClr val="1CADE4">
                    <a:lumMod val="40000"/>
                    <a:lumOff val="60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Vorlesung BGB AT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3B6E1EB0-8D1E-469A-AFE3-86C8054DC9AB}"/>
              </a:ext>
            </a:extLst>
          </p:cNvPr>
          <p:cNvSpPr/>
          <p:nvPr/>
        </p:nvSpPr>
        <p:spPr>
          <a:xfrm>
            <a:off x="539931" y="313510"/>
            <a:ext cx="10589623" cy="4380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de-DE" sz="3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Abwandlung 2:</a:t>
            </a:r>
            <a:r>
              <a:rPr lang="de-DE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Wie der Ausgangsfall, aber: R und M vereinbaren, dass M jeweils pro Quartal 150 € zahlen soll. M hat von seiner Mutter B 350 € Taschengeld in bar erhalten, von denen M dem R noch im Treppenhaus 150 € für </a:t>
            </a:r>
            <a:r>
              <a:rPr lang="de-DE" sz="32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</a:t>
            </a:r>
            <a:r>
              <a:rPr lang="de-DE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Mischpult übergeben hat.</a:t>
            </a:r>
            <a:endParaRPr lang="de-DE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Frage: Wirksamer Vertrag?</a:t>
            </a:r>
            <a:endParaRPr lang="de-D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7" name="3D-Modell 6" descr="Fallende Münze">
                <a:extLst>
                  <a:ext uri="{FF2B5EF4-FFF2-40B4-BE49-F238E27FC236}">
                    <a16:creationId xmlns:a16="http://schemas.microsoft.com/office/drawing/2014/main" id="{ED53DAA4-1635-4F90-B475-1DD0F3E9A74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64351195"/>
                  </p:ext>
                </p:extLst>
              </p:nvPr>
            </p:nvGraphicFramePr>
            <p:xfrm>
              <a:off x="3255840" y="4229099"/>
              <a:ext cx="4722375" cy="211650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722375" cy="2116500"/>
                    </a:xfrm>
                    <a:prstGeom prst="rect">
                      <a:avLst/>
                    </a:prstGeom>
                  </am3d:spPr>
                  <am3d:camera>
                    <am3d:pos x="0" y="0" z="650468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3773" d="1000000"/>
                    <am3d:preTrans dx="-88812" dy="-7709518" dz="155315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38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54186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-Modell 6" descr="Fallende Münze">
                <a:extLst>
                  <a:ext uri="{FF2B5EF4-FFF2-40B4-BE49-F238E27FC236}">
                    <a16:creationId xmlns:a16="http://schemas.microsoft.com/office/drawing/2014/main" xmlns="" xmlns:am3d="http://schemas.microsoft.com/office/drawing/2017/model3d" id="{ED53DAA4-1635-4F90-B475-1DD0F3E9A7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55840" y="4229099"/>
                <a:ext cx="4722375" cy="2116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8574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833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xmlns="" id="{32700901-D384-45C6-BD71-BAEDAD79E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Vorlesung BGB AT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xmlns="" id="{C40F7A2C-81C0-4AFE-8AA9-74E1A7A630A1}"/>
              </a:ext>
            </a:extLst>
          </p:cNvPr>
          <p:cNvSpPr/>
          <p:nvPr/>
        </p:nvSpPr>
        <p:spPr>
          <a:xfrm>
            <a:off x="592182" y="-78378"/>
            <a:ext cx="10502537" cy="4148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Lösung Abwandlung 2</a:t>
            </a:r>
            <a:endParaRPr lang="de-D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 Vertrag könnte hier gem. § 110 BGB wirksam sein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§ 110 BGB hat den Sinn und Zweck, dem gesetzlichen Vertreter die Möglichkeit einzuräumen, dem heranwachsenden Minderjährigen </a:t>
            </a:r>
            <a:r>
              <a:rPr lang="de-DE" sz="20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wirtschaftliche Handlungsmöglichkeiten 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zu eröffnen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mit „Vertrag“ meint § 110 BGB das schuldrechtliche Geschäft, also hier den Abschluss des Mietvertrages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erst der zweite Satzteil, der auf das </a:t>
            </a:r>
            <a:r>
              <a:rPr lang="de-DE" sz="2000" i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Bewirken</a:t>
            </a:r>
            <a:r>
              <a:rPr lang="de-DE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 vertragsmäßigen Leistung abstellt, bezieht sich auf das Verfügungsgeschäft ab (Übereignung der Geldscheine an R)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4F36D8E1-32DD-46EA-AAAE-E728E444D667}"/>
              </a:ext>
            </a:extLst>
          </p:cNvPr>
          <p:cNvSpPr/>
          <p:nvPr/>
        </p:nvSpPr>
        <p:spPr>
          <a:xfrm>
            <a:off x="592181" y="4206240"/>
            <a:ext cx="10676709" cy="163121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§ 110 Bewirken der Leistung mit eigenen Mitteln</a:t>
            </a:r>
          </a:p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Ein von dem </a:t>
            </a:r>
            <a:r>
              <a:rPr lang="de-DE" sz="2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Minderjährigen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ohne Zustimmung 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des gesetzlichen Vertreters geschlossener Vertrag gilt als </a:t>
            </a:r>
            <a:r>
              <a:rPr lang="de-DE" sz="2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von Anfang an wirksam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, wenn der Minderjährige die vertragsmäßige Leistung mit Mitteln </a:t>
            </a:r>
            <a:r>
              <a:rPr lang="de-DE" sz="2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bewirkt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, die ihm </a:t>
            </a:r>
            <a:r>
              <a:rPr lang="de-DE" sz="2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 diesem Zweck oder zu freier Verfügung 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von dem Vertreter oder mit dessen Zustimmung von einem Dritten überlassen worden sind.</a:t>
            </a:r>
          </a:p>
        </p:txBody>
      </p:sp>
    </p:spTree>
    <p:extLst>
      <p:ext uri="{BB962C8B-B14F-4D97-AF65-F5344CB8AC3E}">
        <p14:creationId xmlns:p14="http://schemas.microsoft.com/office/powerpoint/2010/main" val="371662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xmlns="" id="{E21B8AD0-453D-4BCA-AE7B-6E307210A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Vorlesung BGB AT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xmlns="" id="{F395A20C-C7FF-4D11-98C4-B6D788F92BAF}"/>
              </a:ext>
            </a:extLst>
          </p:cNvPr>
          <p:cNvSpPr/>
          <p:nvPr/>
        </p:nvSpPr>
        <p:spPr>
          <a:xfrm>
            <a:off x="653143" y="313509"/>
            <a:ext cx="10476411" cy="2455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Umstritten</a:t>
            </a:r>
            <a:r>
              <a:rPr lang="de-DE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ist im Rahmen des Verpflichtungsgeschäfts (Abschluss Mietvertrag gem. § 535 BGB), ob § 110 BGB als </a:t>
            </a:r>
            <a:r>
              <a:rPr lang="de-DE" sz="20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Spezialfall </a:t>
            </a:r>
            <a:r>
              <a:rPr lang="de-DE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zu § 107 BGB anzusehen ist</a:t>
            </a:r>
          </a:p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de-DE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das hätte insoweit Bedeutung, als § 110 BGB nur gestattet, dass der gesetzliche Vertreter die nach § 107 BGB notwendige Einwilligung </a:t>
            </a:r>
            <a:r>
              <a:rPr lang="de-DE" sz="2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iSd</a:t>
            </a:r>
            <a:r>
              <a:rPr lang="de-DE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§ 183 S. 1 BGB (konkludent) durch die Überlassung gewisser Mittel zur freien Verfügung und damit allgemein erklärt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8FC7E06B-9F15-4E43-8FBD-4105873691D8}"/>
              </a:ext>
            </a:extLst>
          </p:cNvPr>
          <p:cNvSpPr/>
          <p:nvPr/>
        </p:nvSpPr>
        <p:spPr>
          <a:xfrm>
            <a:off x="653142" y="3063025"/>
            <a:ext cx="10476411" cy="3481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de-DE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die </a:t>
            </a:r>
            <a:r>
              <a:rPr lang="de-DE" sz="20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Gegenansicht</a:t>
            </a:r>
            <a:r>
              <a:rPr lang="de-DE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sieht in § 110 BGB einen </a:t>
            </a:r>
            <a:r>
              <a:rPr lang="de-DE" sz="20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Ausnahmefall zu § 107 BGB</a:t>
            </a:r>
            <a:r>
              <a:rPr lang="de-DE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die Mittelüberlassung stellt keine konkludente Einwilligung zum Abschluss eines Verpflichtungsvertrages dar, die Wirksamkeit tritt aufgrund der Regelung des § 110 BGB ein</a:t>
            </a:r>
          </a:p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de-DE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hierfür spricht schon der Wortlaut des § 110 BGB, der von einer grundsätzlichen Zustimmungsbedürftigkeit des Verpflichtungsgeschäfts ausgeht, dieser Umstand unterstreicht, dass in der Mittelüberlassung im Normalfall keine konkludente Einwilligung zu sehen ist</a:t>
            </a:r>
          </a:p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Voraussetzungen des § 110 BGB müssten also erfüllt sein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93792233-F600-419D-9CE3-CBC5824D7823}"/>
              </a:ext>
            </a:extLst>
          </p:cNvPr>
          <p:cNvSpPr txBox="1"/>
          <p:nvPr/>
        </p:nvSpPr>
        <p:spPr>
          <a:xfrm>
            <a:off x="653140" y="2662893"/>
            <a:ext cx="10476413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de-DE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diese </a:t>
            </a:r>
            <a:r>
              <a:rPr lang="de-DE" sz="20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Einwilligung ist dann Grund für die Wirksamkeit </a:t>
            </a:r>
            <a:r>
              <a:rPr lang="de-DE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 geschlossenen Vertrages</a:t>
            </a:r>
          </a:p>
        </p:txBody>
      </p:sp>
    </p:spTree>
    <p:extLst>
      <p:ext uri="{BB962C8B-B14F-4D97-AF65-F5344CB8AC3E}">
        <p14:creationId xmlns:p14="http://schemas.microsoft.com/office/powerpoint/2010/main" val="3551587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xmlns="" id="{545CE873-4ED2-4415-BAE5-99E235AB9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Vorlesung BGB AT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9FCE2976-A024-4017-B829-9242D0616205}"/>
              </a:ext>
            </a:extLst>
          </p:cNvPr>
          <p:cNvSpPr/>
          <p:nvPr/>
        </p:nvSpPr>
        <p:spPr>
          <a:xfrm>
            <a:off x="714103" y="278674"/>
            <a:ext cx="10467703" cy="3122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M ist</a:t>
            </a:r>
            <a:r>
              <a:rPr lang="de-DE" sz="2000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minderjährig</a:t>
            </a:r>
            <a:r>
              <a:rPr lang="de-DE" sz="2000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(§§ 2, 106 BGB) und hat einen Mietvertrag </a:t>
            </a:r>
            <a:r>
              <a:rPr lang="de-DE" sz="20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ohne die Zustimmung 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 gesetzlichen Vertreters R oder M geschlossen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M müsste die vertragsmäßige Leistung </a:t>
            </a:r>
            <a:r>
              <a:rPr lang="de-DE" sz="2000" i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vollständig</a:t>
            </a:r>
            <a:r>
              <a:rPr lang="de-DE" sz="20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bewirkt</a:t>
            </a:r>
            <a:r>
              <a:rPr lang="de-DE" sz="20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haben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daran könnte man hier Zweifel haben, da R noch einen (wenn auch noch nicht fälligen) Anspruch aus § 535 II BGB auf Zahlung von 150 € für das 2. Quartal hat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 also der Tatbestand des § 110 BGB erfüllt ist, hängt von dessen 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Reichweite bei Teilleistungen 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xmlns="" id="{75C774FF-AB53-4942-9935-9B970E387B2F}"/>
              </a:ext>
            </a:extLst>
          </p:cNvPr>
          <p:cNvSpPr/>
          <p:nvPr/>
        </p:nvSpPr>
        <p:spPr>
          <a:xfrm>
            <a:off x="714104" y="3357155"/>
            <a:ext cx="10467702" cy="1429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de-DE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Anerkannt ist, dass eine teilweise Leistung des Minderjährigen zur </a:t>
            </a:r>
            <a:r>
              <a:rPr lang="de-DE" sz="20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Teilwirksamkeit</a:t>
            </a:r>
            <a:r>
              <a:rPr lang="de-DE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 Vertrages führen kann, wenn Leistung und Gegenleistung teilbar sind, wie es bei der Geldleistungspflicht des M hier der Fall ist und der auf einen Zeitabschnitt begrenzten Gebrauchsüberlassung der Mietsache</a:t>
            </a:r>
          </a:p>
        </p:txBody>
      </p:sp>
    </p:spTree>
    <p:extLst>
      <p:ext uri="{BB962C8B-B14F-4D97-AF65-F5344CB8AC3E}">
        <p14:creationId xmlns:p14="http://schemas.microsoft.com/office/powerpoint/2010/main" val="2063879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xmlns="" id="{2BEEA845-10E6-4527-A8F0-B3B749F3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Vorlesung BGB AT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xmlns="" id="{32C0AD0D-DF2E-4217-A0C2-755A8313E16B}"/>
              </a:ext>
            </a:extLst>
          </p:cNvPr>
          <p:cNvSpPr/>
          <p:nvPr/>
        </p:nvSpPr>
        <p:spPr>
          <a:xfrm>
            <a:off x="539931" y="148046"/>
            <a:ext cx="10650583" cy="5533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Ergebnis: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Damit wäre der Mietvertrag nach § 110 BGB insoweit für das 1. Quartal wirksam, für den 2. Zeitabschnitt bleibt der Vertrag bis zur Genehmigung gem. § 184 I BGB oder bis zur Bewirkung </a:t>
            </a:r>
            <a:r>
              <a:rPr lang="de-DE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 Leistung durch Zahlung der restlichen 150 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€ schwebend unwirksam.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de-D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de-D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(Die Ansicht, die den Mietvertrag und andere Dauerschuldverhältnisse wegen den mit ihnen verbundenen </a:t>
            </a:r>
            <a:r>
              <a:rPr lang="de-DE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Leistungs-, 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Neben- und Schutzpflichten (§ 241 II BGB) aus dem Anwendungsbereich des § 110 BGB herausnehmen will überzeugt deshalb nicht, weil dies bei teilweisen Leistungen hinsichtlich der erfüllten Vertragspflichten über den gesetzlichen Schutzzweck des § 110 BGB hinaus geht und im Gesetzeswortlaut keinen Anhaltspunkt findet)</a:t>
            </a:r>
          </a:p>
        </p:txBody>
      </p:sp>
    </p:spTree>
    <p:extLst>
      <p:ext uri="{BB962C8B-B14F-4D97-AF65-F5344CB8AC3E}">
        <p14:creationId xmlns:p14="http://schemas.microsoft.com/office/powerpoint/2010/main" val="188527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xmlns="" id="{5BC1C5C2-73C5-4464-AD65-7ADCC950D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Vorlesung BGB AT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105F703E-B787-41F7-80D2-260E3504AB20}"/>
              </a:ext>
            </a:extLst>
          </p:cNvPr>
          <p:cNvSpPr txBox="1"/>
          <p:nvPr/>
        </p:nvSpPr>
        <p:spPr>
          <a:xfrm>
            <a:off x="801189" y="400595"/>
            <a:ext cx="732390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Lernkontrolle:</a:t>
            </a:r>
          </a:p>
          <a:p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Problem des § 131 II inkl. 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§ 104 f.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§§106 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Wo steht die Einwilligung und Genehmigung? Warum benötige ich diese?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Gesetzlicher Vertreter heißt was/wer?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Schwebend unwirksam bedeutet?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Warum heißt es wirksam und nicht gültig?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Problematik des § 110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Transfer bzgl. §§ 112/113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7158398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Blau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iew" id="{BA0EB5A6-F2D4-4F82-977B-64ADEE4A2A69}" vid="{7B713C7F-58B7-4AE9-B361-B13EB9EC4C0C}"/>
    </a:ext>
  </a:extLst>
</a:theme>
</file>

<file path=ppt/theme/theme2.xml><?xml version="1.0" encoding="utf-8"?>
<a:theme xmlns:a="http://schemas.openxmlformats.org/drawingml/2006/main" name="1_View">
  <a:themeElements>
    <a:clrScheme name="Blau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iew" id="{BA0EB5A6-F2D4-4F82-977B-64ADEE4A2A69}" vid="{7B713C7F-58B7-4AE9-B361-B13EB9EC4C0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772</Words>
  <Application>Microsoft Office PowerPoint</Application>
  <PresentationFormat>Benutzerdefiniert</PresentationFormat>
  <Paragraphs>49</Paragraphs>
  <Slides>8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8</vt:i4>
      </vt:variant>
    </vt:vector>
  </HeadingPairs>
  <TitlesOfParts>
    <vt:vector size="10" baseType="lpstr">
      <vt:lpstr>View</vt:lpstr>
      <vt:lpstr>1_View</vt:lpstr>
      <vt:lpstr>Herzlich Willkommen zur Vorlesung BGB AT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 Willkommen zur Vorlesung BGB AT</dc:title>
  <dc:creator>chairei chairei</dc:creator>
  <cp:lastModifiedBy>Spengler, Hans-Dieter</cp:lastModifiedBy>
  <cp:revision>14</cp:revision>
  <cp:lastPrinted>2019-11-25T10:25:25Z</cp:lastPrinted>
  <dcterms:created xsi:type="dcterms:W3CDTF">2019-11-16T11:00:29Z</dcterms:created>
  <dcterms:modified xsi:type="dcterms:W3CDTF">2019-11-25T11:56:45Z</dcterms:modified>
</cp:coreProperties>
</file>